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597" r:id="rId11"/>
    <p:sldId id="598" r:id="rId12"/>
    <p:sldId id="599" r:id="rId13"/>
    <p:sldId id="600" r:id="rId14"/>
    <p:sldId id="601" r:id="rId15"/>
    <p:sldId id="603" r:id="rId16"/>
    <p:sldId id="602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634"/>
    <a:srgbClr val="0B2E54"/>
    <a:srgbClr val="4C429A"/>
    <a:srgbClr val="4D4398"/>
    <a:srgbClr val="8781AD"/>
    <a:srgbClr val="00B3CC"/>
    <a:srgbClr val="9F9F9F"/>
    <a:srgbClr val="000000"/>
    <a:srgbClr val="343331"/>
    <a:srgbClr val="848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96275" autoAdjust="0"/>
  </p:normalViewPr>
  <p:slideViewPr>
    <p:cSldViewPr>
      <p:cViewPr varScale="1">
        <p:scale>
          <a:sx n="70" d="100"/>
          <a:sy n="70" d="100"/>
        </p:scale>
        <p:origin x="1264" y="48"/>
      </p:cViewPr>
      <p:guideLst>
        <p:guide orient="horz" pos="2160"/>
        <p:guide pos="2880"/>
        <p:guide orient="horz" pos="17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146E-CE6B-451C-986B-98640EFE2499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DCAF-09E8-4744-AB64-3F0489B98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3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693D8-0459-41F1-8128-8445E3F32E08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9401-EDD7-4853-8C65-90FB020C1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1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IBS logo.png">
            <a:extLst>
              <a:ext uri="{FF2B5EF4-FFF2-40B4-BE49-F238E27FC236}">
                <a16:creationId xmlns:a16="http://schemas.microsoft.com/office/drawing/2014/main" id="{A05202B4-4B89-443C-97EE-50302677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289" b="34554"/>
          <a:stretch>
            <a:fillRect/>
          </a:stretch>
        </p:blipFill>
        <p:spPr>
          <a:xfrm>
            <a:off x="7380312" y="65527"/>
            <a:ext cx="1681529" cy="448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84984"/>
            <a:ext cx="3105150" cy="100811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35F5B6-7463-4241-8CF1-A95322733F07}"/>
              </a:ext>
            </a:extLst>
          </p:cNvPr>
          <p:cNvSpPr/>
          <p:nvPr/>
        </p:nvSpPr>
        <p:spPr>
          <a:xfrm>
            <a:off x="496373" y="4038473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중이온가속기연구소</a:t>
            </a:r>
            <a:endParaRPr lang="en-US" altLang="ko-KR" sz="2400" b="1" dirty="0">
              <a:solidFill>
                <a:schemeClr val="bg1"/>
              </a:solidFill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5F5B6-7463-4241-8CF1-A95322733F07}"/>
              </a:ext>
            </a:extLst>
          </p:cNvPr>
          <p:cNvSpPr/>
          <p:nvPr/>
        </p:nvSpPr>
        <p:spPr>
          <a:xfrm>
            <a:off x="458554" y="770099"/>
            <a:ext cx="46085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rgbClr val="00B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NSTITUTE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for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0334" y="5229200"/>
            <a:ext cx="368139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Frontiers in Nuclear Physics Workshop</a:t>
            </a:r>
          </a:p>
          <a:p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</a:rPr>
              <a:t>발표자료</a:t>
            </a:r>
            <a:endParaRPr lang="en-US" altLang="ko-KR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52EBE-C4BC-75EB-E95A-3B575B1AAC97}"/>
              </a:ext>
            </a:extLst>
          </p:cNvPr>
          <p:cNvSpPr txBox="1"/>
          <p:nvPr/>
        </p:nvSpPr>
        <p:spPr>
          <a:xfrm>
            <a:off x="4885377" y="1359535"/>
            <a:ext cx="4176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i="0" dirty="0">
                <a:solidFill>
                  <a:schemeClr val="bg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Driplines of light nuclei in Nuclear Lattice Effective Field Theory and other works in progress</a:t>
            </a:r>
            <a:endParaRPr lang="ko-KR" altLang="en-US" sz="2400" b="1" dirty="0">
              <a:solidFill>
                <a:schemeClr val="bg1"/>
              </a:solidFill>
            </a:endParaRP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D695-DCA8-1EC7-5BB4-ECC6483CFE15}"/>
              </a:ext>
            </a:extLst>
          </p:cNvPr>
          <p:cNvSpPr txBox="1"/>
          <p:nvPr/>
        </p:nvSpPr>
        <p:spPr>
          <a:xfrm>
            <a:off x="5050334" y="6309320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Young-Ho Song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E5CD77-F83D-17C3-684A-B55EDA891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13" y="1988840"/>
            <a:ext cx="4723143" cy="2932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0810D-3301-A660-4F91-6C821B6BEC1C}"/>
              </a:ext>
            </a:extLst>
          </p:cNvPr>
          <p:cNvSpPr txBox="1"/>
          <p:nvPr/>
        </p:nvSpPr>
        <p:spPr>
          <a:xfrm>
            <a:off x="475457" y="1124744"/>
            <a:ext cx="5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Leading Order Results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832B2-10F1-50C4-644C-6B733774A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143" y="1997984"/>
            <a:ext cx="3772477" cy="2705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9C1455-05EC-364B-96C6-10D9E2A9B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227762-14F2-20A3-C860-1702DE7F7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17861D-D03A-2825-137F-58A6A2CD0A3E}"/>
              </a:ext>
            </a:extLst>
          </p:cNvPr>
          <p:cNvSpPr txBox="1"/>
          <p:nvPr/>
        </p:nvSpPr>
        <p:spPr>
          <a:xfrm>
            <a:off x="475457" y="5805264"/>
            <a:ext cx="748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we improve the calculation?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we extend the theory to the dripline?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4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DB25C8-5271-8FCC-F891-891CFC82A9C9}"/>
              </a:ext>
            </a:extLst>
          </p:cNvPr>
          <p:cNvSpPr txBox="1"/>
          <p:nvPr/>
        </p:nvSpPr>
        <p:spPr>
          <a:xfrm>
            <a:off x="502418" y="1268760"/>
            <a:ext cx="81391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Difficulty in higher order/asymmetric nuclei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Large cancellation between positive and negative contributions</a:t>
            </a:r>
            <a:r>
              <a:rPr lang="en-US" altLang="ko-KR" sz="2000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and </a:t>
            </a:r>
            <a:r>
              <a:rPr lang="en-US" altLang="ko-KR" sz="2000" dirty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Needs a remedy to extend to </a:t>
            </a:r>
            <a:r>
              <a:rPr lang="en-US" altLang="ko-KR" sz="2000" dirty="0">
                <a:solidFill>
                  <a:srgbClr val="FF0000"/>
                </a:solidFill>
              </a:rPr>
              <a:t>neutron rich isotopes</a:t>
            </a:r>
            <a:r>
              <a:rPr lang="en-US" altLang="ko-KR" sz="2000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Wave function matching Hamiltonian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091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7E7DF-2927-F593-1D0C-AF38662526C9}"/>
              </a:ext>
            </a:extLst>
          </p:cNvPr>
          <p:cNvGrpSpPr/>
          <p:nvPr/>
        </p:nvGrpSpPr>
        <p:grpSpPr>
          <a:xfrm>
            <a:off x="179512" y="836712"/>
            <a:ext cx="7112874" cy="4870450"/>
            <a:chOff x="307975" y="1438275"/>
            <a:chExt cx="7112874" cy="48704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04AED8-77D1-A72D-9950-23C1EA764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75" y="1438275"/>
              <a:ext cx="7112874" cy="48704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D9592-578C-C77D-4C09-D5F3E22B7FF8}"/>
                </a:ext>
              </a:extLst>
            </p:cNvPr>
            <p:cNvSpPr txBox="1"/>
            <p:nvPr/>
          </p:nvSpPr>
          <p:spPr>
            <a:xfrm>
              <a:off x="997219" y="4913507"/>
              <a:ext cx="1811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 is only active</a:t>
              </a:r>
            </a:p>
            <a:p>
              <a:r>
                <a:rPr lang="en-US" altLang="ko-KR" dirty="0"/>
                <a:t>At r &lt; R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E95C28-A92F-1A1E-6260-D632E944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3795" y="3945551"/>
              <a:ext cx="3697298" cy="4706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96312F-5F60-685D-CA0F-7DF740C3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9968" y="4454309"/>
              <a:ext cx="2004951" cy="45919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8B3D1D-4192-017F-BA64-518EF58B6501}"/>
              </a:ext>
            </a:extLst>
          </p:cNvPr>
          <p:cNvSpPr txBox="1"/>
          <p:nvPr/>
        </p:nvSpPr>
        <p:spPr>
          <a:xfrm>
            <a:off x="7376341" y="1143744"/>
            <a:ext cx="1588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BFB0B-B939-34D3-1411-7932C7A975E7}"/>
              </a:ext>
            </a:extLst>
          </p:cNvPr>
          <p:cNvSpPr txBox="1"/>
          <p:nvPr/>
        </p:nvSpPr>
        <p:spPr>
          <a:xfrm>
            <a:off x="7420849" y="3796005"/>
            <a:ext cx="1588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4974F-D075-2699-8F14-38146F5B8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89" y="5797103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77FE5E-BBCA-B9AF-546F-A1351667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5" y="1483911"/>
            <a:ext cx="8087854" cy="771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EB7A9B-98A0-0F57-7CA6-33878F40C048}"/>
              </a:ext>
            </a:extLst>
          </p:cNvPr>
          <p:cNvSpPr txBox="1"/>
          <p:nvPr/>
        </p:nvSpPr>
        <p:spPr>
          <a:xfrm>
            <a:off x="323528" y="980728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818C91-FF94-1E04-B152-B0C71CD6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63" y="2379058"/>
            <a:ext cx="4458322" cy="724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B99D6-4A2C-AE65-D922-9EA6258078D0}"/>
              </a:ext>
            </a:extLst>
          </p:cNvPr>
          <p:cNvSpPr txBox="1"/>
          <p:nvPr/>
        </p:nvSpPr>
        <p:spPr>
          <a:xfrm>
            <a:off x="597300" y="3505301"/>
            <a:ext cx="7426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 (</a:t>
            </a:r>
            <a:r>
              <a:rPr lang="en-US" altLang="ko-KR" dirty="0">
                <a:solidFill>
                  <a:srgbClr val="0000FF"/>
                </a:solidFill>
              </a:rPr>
              <a:t>determined from NN scattering)</a:t>
            </a:r>
            <a:endParaRPr lang="en-US" dirty="0"/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370380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A99F2-807C-A2E5-C6BC-3578EFF81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8" y="1910071"/>
            <a:ext cx="8160380" cy="418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56A26-1ECA-675B-8644-3CA99F697D5D}"/>
              </a:ext>
            </a:extLst>
          </p:cNvPr>
          <p:cNvSpPr txBox="1"/>
          <p:nvPr/>
        </p:nvSpPr>
        <p:spPr>
          <a:xfrm>
            <a:off x="475457" y="1124744"/>
            <a:ext cx="3376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BE/A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553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BBCB2A-E195-49D6-D0B4-3C2550A3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21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B3028-CADD-2EF2-F8CC-D482924D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429919"/>
            <a:ext cx="6044958" cy="22878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91B4F6-9932-C5D5-8795-226A7148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6" y="3900061"/>
            <a:ext cx="5987438" cy="21212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6C7756-D8C6-700A-C1F8-5A1ACDED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53" y="2750538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0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5C4C2-97B7-C18E-410C-B2F07D06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1" y="1583189"/>
            <a:ext cx="8465358" cy="432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E00DE-7B3E-E0C6-2845-BB7E8C52A50C}"/>
              </a:ext>
            </a:extLst>
          </p:cNvPr>
          <p:cNvSpPr txBox="1"/>
          <p:nvPr/>
        </p:nvSpPr>
        <p:spPr>
          <a:xfrm>
            <a:off x="395536" y="9087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Charge Radius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0C7FC-C6AA-0A42-197F-5DB6EC437286}"/>
              </a:ext>
            </a:extLst>
          </p:cNvPr>
          <p:cNvSpPr txBox="1"/>
          <p:nvPr/>
        </p:nvSpPr>
        <p:spPr>
          <a:xfrm>
            <a:off x="899592" y="6165304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Submitted to Nature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83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E00DE-7B3E-E0C6-2845-BB7E8C52A50C}"/>
              </a:ext>
            </a:extLst>
          </p:cNvPr>
          <p:cNvSpPr txBox="1"/>
          <p:nvPr/>
        </p:nvSpPr>
        <p:spPr>
          <a:xfrm>
            <a:off x="395536" y="908720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Dripline of Carbon and Oxygen Isotopes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5F1C2-640B-727A-23E3-F1E99016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4" y="1718490"/>
            <a:ext cx="8313714" cy="4345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419158-4713-6965-01DE-61EBC4BE2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15E49E-7B5F-0AF9-8A43-FA9BADC36360}"/>
              </a:ext>
            </a:extLst>
          </p:cNvPr>
          <p:cNvSpPr txBox="1"/>
          <p:nvPr/>
        </p:nvSpPr>
        <p:spPr>
          <a:xfrm>
            <a:off x="352914" y="2309110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spherical well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re-weighting method </a:t>
            </a:r>
            <a:r>
              <a:rPr lang="en-US" dirty="0">
                <a:sym typeface="Wingdings" panose="05000000000000000000" pitchFamily="2" charset="2"/>
              </a:rPr>
              <a:t>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 Use the same weighting for A-body and (A-n) body system</a:t>
            </a:r>
          </a:p>
          <a:p>
            <a:r>
              <a:rPr lang="en-US" dirty="0">
                <a:sym typeface="Wingdings" panose="05000000000000000000" pitchFamily="2" charset="2"/>
              </a:rPr>
              <a:t>            correlated 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081F2-38D8-7FDE-8D50-54839F0BC4F6}"/>
              </a:ext>
            </a:extLst>
          </p:cNvPr>
          <p:cNvSpPr/>
          <p:nvPr/>
        </p:nvSpPr>
        <p:spPr>
          <a:xfrm>
            <a:off x="533925" y="598241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6A462-0BEA-0A61-8BA2-9DBDAA368ED1}"/>
              </a:ext>
            </a:extLst>
          </p:cNvPr>
          <p:cNvSpPr txBox="1"/>
          <p:nvPr/>
        </p:nvSpPr>
        <p:spPr>
          <a:xfrm>
            <a:off x="352915" y="1024221"/>
            <a:ext cx="817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</p:spTree>
    <p:extLst>
      <p:ext uri="{BB962C8B-B14F-4D97-AF65-F5344CB8AC3E}">
        <p14:creationId xmlns:p14="http://schemas.microsoft.com/office/powerpoint/2010/main" val="224113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24010" y="79977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4816E-C70E-93F7-07B5-55249D624B7F}"/>
              </a:ext>
            </a:extLst>
          </p:cNvPr>
          <p:cNvSpPr txBox="1"/>
          <p:nvPr/>
        </p:nvSpPr>
        <p:spPr>
          <a:xfrm>
            <a:off x="352914" y="1196752"/>
            <a:ext cx="84675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/>
              <a:t>Introduction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Nuclear Lattice Effective Field Theory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Wave Function Matching method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Results 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Works in Progress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Summary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6007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3" name="V_8_4n_density_xy.png" descr="V_8_4n_density_xy.png">
            <a:extLst>
              <a:ext uri="{FF2B5EF4-FFF2-40B4-BE49-F238E27FC236}">
                <a16:creationId xmlns:a16="http://schemas.microsoft.com/office/drawing/2014/main" id="{2F0F6B0B-20A1-3061-B8B2-EA266622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V_8_5n_density_xy.png" descr="V_8_5n_density_xy.png">
            <a:extLst>
              <a:ext uri="{FF2B5EF4-FFF2-40B4-BE49-F238E27FC236}">
                <a16:creationId xmlns:a16="http://schemas.microsoft.com/office/drawing/2014/main" id="{7586816C-D546-B09A-308A-FECECC3B5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53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V_8_6n_density_xy.png" descr="V_8_6n_density_xy.png">
            <a:extLst>
              <a:ext uri="{FF2B5EF4-FFF2-40B4-BE49-F238E27FC236}">
                <a16:creationId xmlns:a16="http://schemas.microsoft.com/office/drawing/2014/main" id="{F0434152-D741-45D0-507E-41E26AA02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034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V_8_7n_density_xy.png" descr="V_8_7n_density_xy.png">
            <a:extLst>
              <a:ext uri="{FF2B5EF4-FFF2-40B4-BE49-F238E27FC236}">
                <a16:creationId xmlns:a16="http://schemas.microsoft.com/office/drawing/2014/main" id="{B8008527-B870-9EB7-B6CC-83B19267E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314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V_8_8n_density_xy.png" descr="V_8_8n_density_xy.png">
            <a:extLst>
              <a:ext uri="{FF2B5EF4-FFF2-40B4-BE49-F238E27FC236}">
                <a16:creationId xmlns:a16="http://schemas.microsoft.com/office/drawing/2014/main" id="{BC68386D-B441-B61D-C421-8EDB87687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0528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V_8_9n_density_xy.png" descr="V_8_9n_density_xy.png">
            <a:extLst>
              <a:ext uri="{FF2B5EF4-FFF2-40B4-BE49-F238E27FC236}">
                <a16:creationId xmlns:a16="http://schemas.microsoft.com/office/drawing/2014/main" id="{5171123D-2ADF-83CC-8912-168E9EEF7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2753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V_8_10n_density_xy.png" descr="V_8_10n_density_xy.png">
            <a:extLst>
              <a:ext uri="{FF2B5EF4-FFF2-40B4-BE49-F238E27FC236}">
                <a16:creationId xmlns:a16="http://schemas.microsoft.com/office/drawing/2014/main" id="{89AC6030-ACF7-E638-A372-AA19A16EC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034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V_8_11n_density_xy.png" descr="V_8_11n_density_xy.png">
            <a:extLst>
              <a:ext uri="{FF2B5EF4-FFF2-40B4-BE49-F238E27FC236}">
                <a16:creationId xmlns:a16="http://schemas.microsoft.com/office/drawing/2014/main" id="{2640040E-42CD-04F2-E1F0-5D9683CDC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314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105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8010B5-38FA-E190-5E3D-810063D3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AB0D78-4F8F-25BE-FD34-EC8672B6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3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3" name="Sn_isotopes.png" descr="Sn_isotopes.png">
            <a:extLst>
              <a:ext uri="{FF2B5EF4-FFF2-40B4-BE49-F238E27FC236}">
                <a16:creationId xmlns:a16="http://schemas.microsoft.com/office/drawing/2014/main" id="{8F995A05-F139-3137-A1D5-3A978C86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12" y="1200568"/>
            <a:ext cx="7099700" cy="53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F5688C-7F05-53BB-5909-F3A3CC91DAEF}"/>
              </a:ext>
            </a:extLst>
          </p:cNvPr>
          <p:cNvSpPr/>
          <p:nvPr/>
        </p:nvSpPr>
        <p:spPr>
          <a:xfrm>
            <a:off x="6592650" y="5660137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39794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4" name="y0_bound.png" descr="y0_bound.png">
            <a:extLst>
              <a:ext uri="{FF2B5EF4-FFF2-40B4-BE49-F238E27FC236}">
                <a16:creationId xmlns:a16="http://schemas.microsoft.com/office/drawing/2014/main" id="{7F358DB0-D365-420B-4FCD-F2299E45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340768"/>
            <a:ext cx="4792951" cy="479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N_alpha.png" descr="N_alpha.png">
            <a:extLst>
              <a:ext uri="{FF2B5EF4-FFF2-40B4-BE49-F238E27FC236}">
                <a16:creationId xmlns:a16="http://schemas.microsoft.com/office/drawing/2014/main" id="{91AC7A34-4169-E1B4-A801-54AA3FD7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419" y="1502693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9A7D50-4685-9D7E-8B8D-51244C3405E7}"/>
              </a:ext>
            </a:extLst>
          </p:cNvPr>
          <p:cNvSpPr/>
          <p:nvPr/>
        </p:nvSpPr>
        <p:spPr>
          <a:xfrm>
            <a:off x="6592650" y="5660137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21940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BB8B8-38F9-606F-C1A8-98A19E2CAB94}"/>
              </a:ext>
            </a:extLst>
          </p:cNvPr>
          <p:cNvSpPr txBox="1"/>
          <p:nvPr/>
        </p:nvSpPr>
        <p:spPr>
          <a:xfrm>
            <a:off x="475456" y="1181944"/>
            <a:ext cx="82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Working on the G-T transition amplitude</a:t>
            </a:r>
            <a:endParaRPr lang="ko-KR" altLang="en-US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9" y="1916832"/>
            <a:ext cx="6953607" cy="3994355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71696"/>
            <a:ext cx="4806181" cy="383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77" y="1274704"/>
            <a:ext cx="5326930" cy="478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Summary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01483-2119-A33B-DCD7-87487076C519}"/>
              </a:ext>
            </a:extLst>
          </p:cNvPr>
          <p:cNvSpPr txBox="1"/>
          <p:nvPr/>
        </p:nvSpPr>
        <p:spPr>
          <a:xfrm>
            <a:off x="305594" y="1268760"/>
            <a:ext cx="85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Cluster structure, excited states will be studied.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Working on Unitary Fermion Gas under trap for dripline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Working on G-T transition amplitude for the application to transition/reaction.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80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7F0F011-77AD-1342-A988-F15CD35D3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7210" y="805646"/>
            <a:ext cx="8241145" cy="60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5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8BD8B71-0109-77C2-23FD-9BAC6137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52" y="1600201"/>
            <a:ext cx="4927848" cy="406104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nuclear interaction </a:t>
            </a:r>
            <a:r>
              <a:rPr lang="en-US" altLang="ko-KR" dirty="0">
                <a:solidFill>
                  <a:srgbClr val="FF0000"/>
                </a:solidFill>
              </a:rPr>
              <a:t>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2900" dirty="0">
                <a:solidFill>
                  <a:srgbClr val="0000FF"/>
                </a:solidFill>
              </a:rPr>
              <a:t>Nuclear Force ↔ Experiments</a:t>
            </a:r>
            <a:endParaRPr lang="ko-KR" altLang="en-US" sz="2900" dirty="0">
              <a:solidFill>
                <a:srgbClr val="0000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EDCCA-146C-8484-3BBD-91828A87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6" y="1600200"/>
            <a:ext cx="3877635" cy="36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3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B7103-EE8F-9B73-AF8A-55FCD6B84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2" y="1123701"/>
            <a:ext cx="7490299" cy="3822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4DE9D-AEB6-A18A-174B-B71058DD78B0}"/>
              </a:ext>
            </a:extLst>
          </p:cNvPr>
          <p:cNvSpPr txBox="1"/>
          <p:nvPr/>
        </p:nvSpPr>
        <p:spPr>
          <a:xfrm flipH="1">
            <a:off x="718452" y="5084639"/>
            <a:ext cx="775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  <a:p>
            <a:endParaRPr lang="en-US" altLang="ko-KR" dirty="0"/>
          </a:p>
          <a:p>
            <a:r>
              <a:rPr lang="en-US" altLang="ko-KR" dirty="0"/>
              <a:t>Predict</a:t>
            </a:r>
            <a:r>
              <a:rPr lang="ko-KR" altLang="en-US" dirty="0"/>
              <a:t> </a:t>
            </a:r>
            <a:r>
              <a:rPr lang="en-US" altLang="ko-KR" dirty="0"/>
              <a:t>dripline near Astrophysical r-process? </a:t>
            </a:r>
          </a:p>
        </p:txBody>
      </p:sp>
    </p:spTree>
    <p:extLst>
      <p:ext uri="{BB962C8B-B14F-4D97-AF65-F5344CB8AC3E}">
        <p14:creationId xmlns:p14="http://schemas.microsoft.com/office/powerpoint/2010/main" val="173700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9D16B-277A-A234-CE61-C49132060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3" y="1052736"/>
            <a:ext cx="8915400" cy="4876800"/>
          </a:xfrm>
        </p:spPr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DF228B-77F0-DFF3-0FA9-677A760F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4" y="1576612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FAC4DF0-26F5-1128-9BA1-51CF2CD0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29" y="1862362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BC0DD68-227D-3714-00C3-2E08A1B3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97" y="2681512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8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8807F47-F0F0-F53C-3522-213152EDE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2" y="1196752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0F296D4-B6B8-274F-5A84-A2FC6AFD7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17" y="2104602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ECA8B8-C558-A539-9AED-91AF1A5A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4" y="2266526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72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52277C-2913-14FE-5F43-F4AF4A1D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4" y="928344"/>
            <a:ext cx="8915400" cy="48768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Applications of NLEFT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9C72BE-65AD-BE8F-7C71-CB8F6D628774}"/>
              </a:ext>
            </a:extLst>
          </p:cNvPr>
          <p:cNvGrpSpPr/>
          <p:nvPr/>
        </p:nvGrpSpPr>
        <p:grpSpPr>
          <a:xfrm>
            <a:off x="2411760" y="1556792"/>
            <a:ext cx="4104456" cy="3290087"/>
            <a:chOff x="6781801" y="1911886"/>
            <a:chExt cx="3038475" cy="246927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A79AD76C-099A-2344-7034-48090BD4B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379" y="1911886"/>
              <a:ext cx="1773316" cy="20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49EC0421-DFB6-86AF-F3BF-829C4FF2A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3916871"/>
              <a:ext cx="3038475" cy="46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038CC2B-76A0-45C5-346E-AE0C2B1A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676400"/>
            <a:ext cx="2632860" cy="497318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2C35232-55D2-7A78-318A-B692D7950D04}"/>
              </a:ext>
            </a:extLst>
          </p:cNvPr>
          <p:cNvGrpSpPr/>
          <p:nvPr/>
        </p:nvGrpSpPr>
        <p:grpSpPr>
          <a:xfrm>
            <a:off x="1691680" y="1988841"/>
            <a:ext cx="6724225" cy="4672006"/>
            <a:chOff x="4361141" y="4149017"/>
            <a:chExt cx="4054764" cy="2511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91A6C2-4E9A-7330-1107-1DC38BA465D9}"/>
                </a:ext>
              </a:extLst>
            </p:cNvPr>
            <p:cNvSpPr txBox="1"/>
            <p:nvPr/>
          </p:nvSpPr>
          <p:spPr>
            <a:xfrm>
              <a:off x="4361141" y="5988354"/>
              <a:ext cx="4054764" cy="67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 initio alpha-alpha scattering</a:t>
              </a:r>
            </a:p>
            <a:p>
              <a:r>
                <a:rPr lang="en-US" dirty="0"/>
                <a:t>( Nature 528, 111-114(2015))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0B9AD2-9FC9-4562-CD45-35648BFCA779}"/>
                </a:ext>
              </a:extLst>
            </p:cNvPr>
            <p:cNvGrpSpPr/>
            <p:nvPr/>
          </p:nvGrpSpPr>
          <p:grpSpPr>
            <a:xfrm>
              <a:off x="4415147" y="4149017"/>
              <a:ext cx="3762235" cy="1704534"/>
              <a:chOff x="651015" y="4944629"/>
              <a:chExt cx="3762235" cy="17045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0A736A8-150A-1C01-D048-5575A87CF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015" y="4944629"/>
                <a:ext cx="1839196" cy="1648691"/>
              </a:xfrm>
              <a:prstGeom prst="rect">
                <a:avLst/>
              </a:prstGeom>
            </p:spPr>
          </p:pic>
          <p:pic>
            <p:nvPicPr>
              <p:cNvPr id="31" name="Picture 2" descr="figure 4">
                <a:extLst>
                  <a:ext uri="{FF2B5EF4-FFF2-40B4-BE49-F238E27FC236}">
                    <a16:creationId xmlns:a16="http://schemas.microsoft.com/office/drawing/2014/main" id="{E2592C9C-86AD-A2C2-A2E6-BDB51DAAF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2368" y="5188675"/>
                <a:ext cx="1650882" cy="1460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362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DE1A24-0548-B42A-BECC-6D630E87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7" y="1052736"/>
            <a:ext cx="4761566" cy="1688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9B1A6-E2B8-2BF3-FFF1-DBE5D243B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8" y="2881535"/>
            <a:ext cx="3238764" cy="535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66F4DB-C57C-E6DA-8C54-C6A16FFA6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21" y="3417448"/>
            <a:ext cx="2672862" cy="420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E71A22-576D-BE94-2113-1759A0C8C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53" y="3925384"/>
            <a:ext cx="1600423" cy="364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12240-3E7D-A43C-6594-095F2E35FF09}"/>
              </a:ext>
            </a:extLst>
          </p:cNvPr>
          <p:cNvSpPr txBox="1"/>
          <p:nvPr/>
        </p:nvSpPr>
        <p:spPr>
          <a:xfrm>
            <a:off x="633047" y="4662393"/>
            <a:ext cx="2311713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solidFill>
                  <a:srgbClr val="FF0000"/>
                </a:solidFill>
              </a:rPr>
              <a:t>Only Four parameters</a:t>
            </a:r>
            <a:endParaRPr lang="ko-KR" altLang="en-US" sz="1662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BB2EFD-7438-56F8-0856-80DC36DDB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312" y="4519927"/>
            <a:ext cx="6348932" cy="1855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74D1-768D-8CDF-8B93-AC0ECC6477B1}"/>
              </a:ext>
            </a:extLst>
          </p:cNvPr>
          <p:cNvSpPr txBox="1"/>
          <p:nvPr/>
        </p:nvSpPr>
        <p:spPr>
          <a:xfrm>
            <a:off x="5358737" y="2248490"/>
            <a:ext cx="3256884" cy="213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77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477" dirty="0"/>
              <a:t>Which reproduce  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Light nuclei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medium mass nuclei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neutron matter </a:t>
            </a:r>
          </a:p>
          <a:p>
            <a:r>
              <a:rPr lang="en-US" altLang="ko-KR" sz="1477" dirty="0"/>
              <a:t>simultaneously up to few percent error in binding energy and charge radius</a:t>
            </a:r>
          </a:p>
          <a:p>
            <a:endParaRPr lang="ko-KR" altLang="en-US" sz="147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45E73-4234-D66F-6781-AEB5BA115415}"/>
              </a:ext>
            </a:extLst>
          </p:cNvPr>
          <p:cNvSpPr txBox="1"/>
          <p:nvPr/>
        </p:nvSpPr>
        <p:spPr>
          <a:xfrm>
            <a:off x="2738941" y="6391975"/>
            <a:ext cx="3927094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98364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805</Words>
  <Application>Microsoft Office PowerPoint</Application>
  <PresentationFormat>화면 슬라이드 쇼(4:3)</PresentationFormat>
  <Paragraphs>136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HY견고딕</vt:lpstr>
      <vt:lpstr>HY헤드라인M</vt:lpstr>
      <vt:lpstr>굴림</vt:lpstr>
      <vt:lpstr>맑은 고딕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CEO</dc:creator>
  <cp:lastModifiedBy>송 영호</cp:lastModifiedBy>
  <cp:revision>213</cp:revision>
  <cp:lastPrinted>2023-10-04T09:08:28Z</cp:lastPrinted>
  <dcterms:created xsi:type="dcterms:W3CDTF">2022-11-14T07:20:59Z</dcterms:created>
  <dcterms:modified xsi:type="dcterms:W3CDTF">2023-11-15T03:55:47Z</dcterms:modified>
</cp:coreProperties>
</file>